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6"/>
  </p:notesMasterIdLst>
  <p:sldIdLst>
    <p:sldId id="256" r:id="rId2"/>
    <p:sldId id="273" r:id="rId3"/>
    <p:sldId id="274" r:id="rId4"/>
    <p:sldId id="276" r:id="rId5"/>
    <p:sldId id="277" r:id="rId6"/>
    <p:sldId id="279" r:id="rId7"/>
    <p:sldId id="282" r:id="rId8"/>
    <p:sldId id="280" r:id="rId9"/>
    <p:sldId id="283" r:id="rId10"/>
    <p:sldId id="281" r:id="rId11"/>
    <p:sldId id="285" r:id="rId12"/>
    <p:sldId id="286" r:id="rId13"/>
    <p:sldId id="260" r:id="rId14"/>
    <p:sldId id="287" r:id="rId15"/>
    <p:sldId id="288" r:id="rId16"/>
    <p:sldId id="289" r:id="rId17"/>
    <p:sldId id="269" r:id="rId18"/>
    <p:sldId id="270" r:id="rId19"/>
    <p:sldId id="271" r:id="rId20"/>
    <p:sldId id="290" r:id="rId21"/>
    <p:sldId id="292" r:id="rId22"/>
    <p:sldId id="272" r:id="rId23"/>
    <p:sldId id="263" r:id="rId24"/>
    <p:sldId id="293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만든 이 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5F57"/>
    <a:srgbClr val="648B6C"/>
    <a:srgbClr val="EEF1F1"/>
    <a:srgbClr val="B9C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94788" autoAdjust="0"/>
  </p:normalViewPr>
  <p:slideViewPr>
    <p:cSldViewPr snapToGrid="0" showGuides="1">
      <p:cViewPr varScale="1">
        <p:scale>
          <a:sx n="60" d="100"/>
          <a:sy n="60" d="100"/>
        </p:scale>
        <p:origin x="426" y="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FE705-678B-4F16-9496-F7F73699F03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8D265-8DD4-469A-B2E7-3CD0EC386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324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262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928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15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044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366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61091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9896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41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665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0584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102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6977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104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568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5713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7119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767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627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407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183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76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400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7394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8D265-8DD4-469A-B2E7-3CD0EC3862E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512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-2" y="0"/>
            <a:ext cx="12192003" cy="6858000"/>
            <a:chOff x="-2" y="0"/>
            <a:chExt cx="12192003" cy="6858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9863" y="0"/>
              <a:ext cx="9692273" cy="6858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42137" y="0"/>
              <a:ext cx="1249864" cy="68580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2" y="0"/>
              <a:ext cx="1249864" cy="6858000"/>
            </a:xfrm>
            <a:prstGeom prst="rect">
              <a:avLst/>
            </a:prstGeom>
          </p:spPr>
        </p:pic>
      </p:grpSp>
      <p:sp>
        <p:nvSpPr>
          <p:cNvPr id="11" name="직사각형 10"/>
          <p:cNvSpPr/>
          <p:nvPr userDrawn="1"/>
        </p:nvSpPr>
        <p:spPr>
          <a:xfrm>
            <a:off x="285404" y="191193"/>
            <a:ext cx="11621193" cy="6475614"/>
          </a:xfrm>
          <a:prstGeom prst="rect">
            <a:avLst/>
          </a:prstGeom>
          <a:noFill/>
          <a:ln w="38100">
            <a:solidFill>
              <a:srgbClr val="B9C3C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3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277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954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85404" y="191193"/>
            <a:ext cx="11621193" cy="6475614"/>
          </a:xfrm>
          <a:prstGeom prst="rect">
            <a:avLst/>
          </a:prstGeom>
          <a:noFill/>
          <a:ln w="38100">
            <a:solidFill>
              <a:srgbClr val="B9C3C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-2" y="0"/>
            <a:ext cx="12192003" cy="6858000"/>
            <a:chOff x="-2" y="0"/>
            <a:chExt cx="12192003" cy="685800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9863" y="0"/>
              <a:ext cx="9692273" cy="68580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42137" y="0"/>
              <a:ext cx="1249864" cy="685800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2" y="0"/>
              <a:ext cx="1249864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8377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849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95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959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516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071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879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48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76304-0419-4F06-8DA4-449EC43FAA5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D70A14-FA09-41FC-9A24-A3B2C87B2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53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2.png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99456" y="4203356"/>
            <a:ext cx="282000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A</a:t>
            </a:r>
            <a:r>
              <a:rPr lang="ko-KR" altLang="en-US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팀</a:t>
            </a:r>
            <a:endParaRPr lang="en-US" altLang="ko-KR" sz="1400" dirty="0">
              <a:ln>
                <a:solidFill>
                  <a:srgbClr val="648B6C">
                    <a:alpha val="5000"/>
                  </a:srgbClr>
                </a:solidFill>
              </a:ln>
              <a:solidFill>
                <a:srgbClr val="648B6C">
                  <a:alpha val="40000"/>
                </a:srgb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  <a:cs typeface="KoPubWorld돋움체_Pro Light" panose="00000300000000000000" pitchFamily="50" charset="-127"/>
            </a:endParaRPr>
          </a:p>
          <a:p>
            <a:endParaRPr lang="en-US" altLang="ko-KR" sz="1400" dirty="0">
              <a:ln>
                <a:solidFill>
                  <a:srgbClr val="648B6C">
                    <a:alpha val="5000"/>
                  </a:srgbClr>
                </a:solidFill>
              </a:ln>
              <a:solidFill>
                <a:srgbClr val="648B6C">
                  <a:alpha val="40000"/>
                </a:srgb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컴퓨터과학과 </a:t>
            </a:r>
            <a:r>
              <a:rPr lang="en-US" altLang="ko-KR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201733005 </a:t>
            </a:r>
            <a:r>
              <a:rPr lang="ko-KR" altLang="en-US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김신영</a:t>
            </a:r>
            <a:endParaRPr lang="en-US" altLang="ko-KR" sz="1400" dirty="0">
              <a:ln>
                <a:solidFill>
                  <a:srgbClr val="648B6C">
                    <a:alpha val="5000"/>
                  </a:srgbClr>
                </a:solidFill>
              </a:ln>
              <a:solidFill>
                <a:srgbClr val="648B6C">
                  <a:alpha val="40000"/>
                </a:srgb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컴퓨터과학과 </a:t>
            </a:r>
            <a:r>
              <a:rPr lang="en-US" altLang="ko-KR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201733032 </a:t>
            </a:r>
            <a:r>
              <a:rPr lang="ko-KR" altLang="en-US" sz="1400" dirty="0">
                <a:ln>
                  <a:solidFill>
                    <a:srgbClr val="648B6C">
                      <a:alpha val="5000"/>
                    </a:srgbClr>
                  </a:solidFill>
                </a:ln>
                <a:solidFill>
                  <a:srgbClr val="648B6C">
                    <a:alpha val="40000"/>
                  </a:srgb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Light" panose="00000300000000000000" pitchFamily="50" charset="-127"/>
              </a:rPr>
              <a:t>허현범</a:t>
            </a:r>
            <a:endParaRPr lang="en-US" altLang="ko-KR" sz="1400" dirty="0">
              <a:ln>
                <a:solidFill>
                  <a:srgbClr val="648B6C">
                    <a:alpha val="5000"/>
                  </a:srgbClr>
                </a:solidFill>
              </a:ln>
              <a:solidFill>
                <a:srgbClr val="648B6C">
                  <a:alpha val="40000"/>
                </a:srgb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  <a:cs typeface="KoPubWorld돋움체_Pro Light" panose="00000300000000000000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199456" y="1681063"/>
            <a:ext cx="5344733" cy="988368"/>
            <a:chOff x="1199456" y="1681063"/>
            <a:chExt cx="5344733" cy="988368"/>
          </a:xfrm>
        </p:grpSpPr>
        <p:sp>
          <p:nvSpPr>
            <p:cNvPr id="7" name="TextBox 6"/>
            <p:cNvSpPr txBox="1"/>
            <p:nvPr/>
          </p:nvSpPr>
          <p:spPr>
            <a:xfrm>
              <a:off x="1199456" y="1961545"/>
              <a:ext cx="534473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ln>
                    <a:solidFill>
                      <a:srgbClr val="555F57">
                        <a:alpha val="20000"/>
                      </a:srgbClr>
                    </a:solidFill>
                  </a:ln>
                  <a:solidFill>
                    <a:srgbClr val="555F57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  <a:cs typeface="KoPubWorld돋움체_Pro Bold" panose="00000800000000000000" pitchFamily="50" charset="-127"/>
                </a:rPr>
                <a:t>흑백 적외선 영상 채색</a:t>
              </a:r>
              <a:endParaRPr lang="en-US" altLang="ko-KR" sz="40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_Pro Bold" panose="00000800000000000000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99456" y="1681063"/>
              <a:ext cx="19527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648B6C">
                        <a:alpha val="20000"/>
                      </a:srgbClr>
                    </a:solidFill>
                  </a:ln>
                  <a:solidFill>
                    <a:srgbClr val="648B6C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KoPubWorld돋움체_Pro Bold" panose="00000800000000000000" pitchFamily="50" charset="-127"/>
                </a:rPr>
                <a:t>Pix2pix </a:t>
              </a:r>
              <a:r>
                <a:rPr lang="ko-KR" altLang="en-US" sz="1400" dirty="0">
                  <a:ln>
                    <a:solidFill>
                      <a:srgbClr val="648B6C">
                        <a:alpha val="20000"/>
                      </a:srgbClr>
                    </a:solidFill>
                  </a:ln>
                  <a:solidFill>
                    <a:srgbClr val="648B6C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KoPubWorld돋움체_Pro Bold" panose="00000800000000000000" pitchFamily="50" charset="-127"/>
                </a:rPr>
                <a:t>모델을 사용한</a:t>
              </a:r>
              <a:endParaRPr lang="en-US" altLang="ko-KR" sz="1400" dirty="0">
                <a:ln>
                  <a:solidFill>
                    <a:srgbClr val="648B6C">
                      <a:alpha val="20000"/>
                    </a:srgbClr>
                  </a:solidFill>
                </a:ln>
                <a:solidFill>
                  <a:srgbClr val="648B6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KoPubWorld돋움체_Pro Bold" panose="00000800000000000000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199456" y="5805280"/>
            <a:ext cx="792056" cy="144000"/>
            <a:chOff x="9984432" y="5805280"/>
            <a:chExt cx="792056" cy="144000"/>
          </a:xfrm>
        </p:grpSpPr>
        <p:sp>
          <p:nvSpPr>
            <p:cNvPr id="21" name="타원 20"/>
            <p:cNvSpPr>
              <a:spLocks noChangeAspect="1"/>
            </p:cNvSpPr>
            <p:nvPr/>
          </p:nvSpPr>
          <p:spPr>
            <a:xfrm>
              <a:off x="10308460" y="5805280"/>
              <a:ext cx="144000" cy="144000"/>
            </a:xfrm>
            <a:prstGeom prst="ellipse">
              <a:avLst/>
            </a:prstGeom>
            <a:solidFill>
              <a:srgbClr val="555F57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>
              <a:spLocks noChangeAspect="1"/>
            </p:cNvSpPr>
            <p:nvPr/>
          </p:nvSpPr>
          <p:spPr>
            <a:xfrm>
              <a:off x="10632488" y="5805280"/>
              <a:ext cx="144000" cy="144000"/>
            </a:xfrm>
            <a:prstGeom prst="ellipse">
              <a:avLst/>
            </a:prstGeom>
            <a:solidFill>
              <a:srgbClr val="648B6C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>
              <a:spLocks noChangeAspect="1"/>
            </p:cNvSpPr>
            <p:nvPr/>
          </p:nvSpPr>
          <p:spPr>
            <a:xfrm>
              <a:off x="9984432" y="5805280"/>
              <a:ext cx="144000" cy="144000"/>
            </a:xfrm>
            <a:prstGeom prst="ellipse">
              <a:avLst/>
            </a:prstGeom>
            <a:solidFill>
              <a:srgbClr val="B9C3C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4813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바닥, 단계이(가) 표시된 사진&#10;&#10;자동 생성된 설명">
            <a:extLst>
              <a:ext uri="{FF2B5EF4-FFF2-40B4-BE49-F238E27FC236}">
                <a16:creationId xmlns:a16="http://schemas.microsoft.com/office/drawing/2014/main" id="{8F3E3B8E-C444-46A6-9514-EAF0D34087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21" y="989864"/>
            <a:ext cx="3991121" cy="2245341"/>
          </a:xfrm>
          <a:prstGeom prst="rect">
            <a:avLst/>
          </a:prstGeom>
        </p:spPr>
      </p:pic>
      <p:pic>
        <p:nvPicPr>
          <p:cNvPr id="5" name="그림 4" descr="건물, 실외, 도시, 하얀색이(가) 표시된 사진&#10;&#10;자동 생성된 설명">
            <a:extLst>
              <a:ext uri="{FF2B5EF4-FFF2-40B4-BE49-F238E27FC236}">
                <a16:creationId xmlns:a16="http://schemas.microsoft.com/office/drawing/2014/main" id="{0ABF183F-81FA-4102-9536-D808AAA2F8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07" y="3429000"/>
            <a:ext cx="5238750" cy="2933700"/>
          </a:xfrm>
          <a:prstGeom prst="rect">
            <a:avLst/>
          </a:prstGeom>
        </p:spPr>
      </p:pic>
      <p:pic>
        <p:nvPicPr>
          <p:cNvPr id="7" name="그림 6" descr="텍스트, 건물, 실외, 오렌지이(가) 표시된 사진&#10;&#10;자동 생성된 설명">
            <a:extLst>
              <a:ext uri="{FF2B5EF4-FFF2-40B4-BE49-F238E27FC236}">
                <a16:creationId xmlns:a16="http://schemas.microsoft.com/office/drawing/2014/main" id="{13975F3A-6737-4249-9675-CC05172660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458" y="3724563"/>
            <a:ext cx="3248121" cy="2436091"/>
          </a:xfrm>
          <a:prstGeom prst="rect">
            <a:avLst/>
          </a:prstGeom>
        </p:spPr>
      </p:pic>
      <p:pic>
        <p:nvPicPr>
          <p:cNvPr id="15" name="그림 14" descr="대지, 실외, 밤이(가) 표시된 사진&#10;&#10;자동 생성된 설명">
            <a:extLst>
              <a:ext uri="{FF2B5EF4-FFF2-40B4-BE49-F238E27FC236}">
                <a16:creationId xmlns:a16="http://schemas.microsoft.com/office/drawing/2014/main" id="{FBF47909-CB89-4A69-92EF-8888A5D282B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657" y="1094677"/>
            <a:ext cx="3248121" cy="24360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7D0EB9E-A4C5-4879-9529-C28F8E28B836}"/>
              </a:ext>
            </a:extLst>
          </p:cNvPr>
          <p:cNvSpPr txBox="1"/>
          <p:nvPr/>
        </p:nvSpPr>
        <p:spPr>
          <a:xfrm>
            <a:off x="2142838" y="426737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accent6">
                    <a:lumMod val="60000"/>
                    <a:lumOff val="40000"/>
                  </a:schemeClr>
                </a:solidFill>
              </a:rPr>
              <a:t>실제 적외선 카메라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E0C748-34C1-4BEB-A131-313C750C117C}"/>
              </a:ext>
            </a:extLst>
          </p:cNvPr>
          <p:cNvSpPr txBox="1"/>
          <p:nvPr/>
        </p:nvSpPr>
        <p:spPr>
          <a:xfrm>
            <a:off x="7470657" y="426737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야간에 플래시를 켜 </a:t>
            </a:r>
            <a:r>
              <a:rPr lang="ko-KR" altLang="en-US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찍은사진</a:t>
            </a:r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330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689369"/>
            <a:ext cx="288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데이터셋의 구축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7D72917-E27B-4292-AEFD-5EDA01788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98" y="1387209"/>
            <a:ext cx="7601527" cy="398931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CBB8119-2EAE-4619-8CF1-F18077D88456}"/>
              </a:ext>
            </a:extLst>
          </p:cNvPr>
          <p:cNvSpPr/>
          <p:nvPr/>
        </p:nvSpPr>
        <p:spPr>
          <a:xfrm>
            <a:off x="572998" y="1387208"/>
            <a:ext cx="7601527" cy="3989307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57888C-692F-495C-AAE0-1BFF5C58C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4528" y="4513395"/>
            <a:ext cx="3324689" cy="191479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AC2EC60-4F63-4996-9600-6BCCCB721332}"/>
              </a:ext>
            </a:extLst>
          </p:cNvPr>
          <p:cNvSpPr/>
          <p:nvPr/>
        </p:nvSpPr>
        <p:spPr>
          <a:xfrm>
            <a:off x="6613409" y="4701308"/>
            <a:ext cx="775855" cy="2477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698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689369"/>
            <a:ext cx="28898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순탄치 않은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과정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4D5B11B-08D9-4091-A08D-0D7AA665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37" y="1713867"/>
            <a:ext cx="7420264" cy="320746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B1E58-FF4F-4D26-9460-AB30E95CED9D}"/>
              </a:ext>
            </a:extLst>
          </p:cNvPr>
          <p:cNvSpPr/>
          <p:nvPr/>
        </p:nvSpPr>
        <p:spPr>
          <a:xfrm>
            <a:off x="606138" y="1713868"/>
            <a:ext cx="7420264" cy="3207468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443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2D57D6-C108-4132-8B91-13AD9C493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29" y="294669"/>
            <a:ext cx="6146940" cy="6268662"/>
          </a:xfrm>
          <a:prstGeom prst="rect">
            <a:avLst/>
          </a:prstGeom>
          <a:solidFill>
            <a:srgbClr val="92D050"/>
          </a:solidFill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8E8B4F4-8352-426F-BDF3-C6A0597A441C}"/>
              </a:ext>
            </a:extLst>
          </p:cNvPr>
          <p:cNvSpPr/>
          <p:nvPr/>
        </p:nvSpPr>
        <p:spPr>
          <a:xfrm>
            <a:off x="1127630" y="294669"/>
            <a:ext cx="6146939" cy="6268662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090172"/>
            <a:ext cx="28898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총</a:t>
            </a:r>
            <a:r>
              <a:rPr lang="en-US" altLang="ko-KR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 11</a:t>
            </a:r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만</a:t>
            </a:r>
            <a:r>
              <a:rPr lang="en-US" altLang="ko-KR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 8</a:t>
            </a:r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천개의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이미지로 구성된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en-US" altLang="ko-KR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COCO stuff</a:t>
            </a:r>
          </a:p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데이터셋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787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090172"/>
            <a:ext cx="288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과적합과 만나다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E4E0D8F-1ABB-4628-8FB3-5E886E30F5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4870"/>
          <a:stretch/>
        </p:blipFill>
        <p:spPr>
          <a:xfrm>
            <a:off x="4164524" y="2613392"/>
            <a:ext cx="3279983" cy="34147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CF8D7A-D247-4B49-BD4A-58C94837EC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379"/>
          <a:stretch/>
        </p:blipFill>
        <p:spPr>
          <a:xfrm>
            <a:off x="683044" y="852542"/>
            <a:ext cx="3174107" cy="319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10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DF74BA7-1335-45C6-A273-595040292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16" y="3143250"/>
            <a:ext cx="2651702" cy="255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8849FDE-A119-4066-9EAE-6C36DB9E4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16" y="742950"/>
            <a:ext cx="24955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23FCEEC-451C-48D8-9E79-2EC0DC70C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753" y="3429000"/>
            <a:ext cx="24955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440E311-BD10-4EC1-9EED-DC9D9E1EC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753" y="742950"/>
            <a:ext cx="24955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9A59CA-3CBD-44C2-A7FA-7DE20753DC95}"/>
              </a:ext>
            </a:extLst>
          </p:cNvPr>
          <p:cNvSpPr txBox="1"/>
          <p:nvPr/>
        </p:nvSpPr>
        <p:spPr>
          <a:xfrm>
            <a:off x="8174525" y="2090172"/>
            <a:ext cx="288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과적합과 만나다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07D7263-0AD0-4B89-B346-0125D6937DA2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0A48005-69EA-43E9-91C4-6609D085B126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815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9A59CA-3CBD-44C2-A7FA-7DE20753DC95}"/>
              </a:ext>
            </a:extLst>
          </p:cNvPr>
          <p:cNvSpPr txBox="1"/>
          <p:nvPr/>
        </p:nvSpPr>
        <p:spPr>
          <a:xfrm>
            <a:off x="8174525" y="2090172"/>
            <a:ext cx="2889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실수</a:t>
            </a:r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07D7263-0AD0-4B89-B346-0125D6937DA2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0A48005-69EA-43E9-91C4-6609D085B126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843F105-0758-455E-8E79-78213C07C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4" y="1812267"/>
            <a:ext cx="7151544" cy="310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81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7892498" y="2444480"/>
            <a:ext cx="314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잘못된 평균과 표준편차를 통한 정규화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07089" y="5651227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383304" y="1384663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B7E04616-159F-4976-B68F-64212D9B5173}"/>
              </a:ext>
            </a:extLst>
          </p:cNvPr>
          <p:cNvSpPr/>
          <p:nvPr/>
        </p:nvSpPr>
        <p:spPr>
          <a:xfrm>
            <a:off x="9340783" y="3452650"/>
            <a:ext cx="247569" cy="808073"/>
          </a:xfrm>
          <a:prstGeom prst="downArrow">
            <a:avLst/>
          </a:prstGeom>
          <a:solidFill>
            <a:srgbClr val="648B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BB8AD1-00D6-413F-A6A2-EF7C3CB85D17}"/>
              </a:ext>
            </a:extLst>
          </p:cNvPr>
          <p:cNvSpPr txBox="1"/>
          <p:nvPr/>
        </p:nvSpPr>
        <p:spPr>
          <a:xfrm>
            <a:off x="7396535" y="4335293"/>
            <a:ext cx="4302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기존의 </a:t>
            </a:r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저조도 환경의 수치</a:t>
            </a: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로 정규화를 해서 </a:t>
            </a:r>
            <a:r>
              <a:rPr lang="en-US" altLang="ko-KR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grayscale </a:t>
            </a: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값이</a:t>
            </a:r>
            <a:r>
              <a:rPr lang="en-US" altLang="ko-KR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 0</a:t>
            </a: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에 가까운 부분에 </a:t>
            </a:r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문제 발생</a:t>
            </a:r>
            <a:endParaRPr lang="en-US" altLang="ko-KR" sz="2400" b="1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AD20250-5350-42F7-9F18-3CC0A4D7B26E}"/>
              </a:ext>
            </a:extLst>
          </p:cNvPr>
          <p:cNvGrpSpPr/>
          <p:nvPr/>
        </p:nvGrpSpPr>
        <p:grpSpPr>
          <a:xfrm>
            <a:off x="620916" y="2046419"/>
            <a:ext cx="6632503" cy="2920937"/>
            <a:chOff x="493085" y="2668559"/>
            <a:chExt cx="6533586" cy="280906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6C0D532-7884-4679-A033-36E61CA02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085" y="2668559"/>
              <a:ext cx="6533586" cy="2809066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A266961-46D3-4B92-8A31-E2DB88481E0A}"/>
                </a:ext>
              </a:extLst>
            </p:cNvPr>
            <p:cNvSpPr/>
            <p:nvPr/>
          </p:nvSpPr>
          <p:spPr>
            <a:xfrm>
              <a:off x="493086" y="2668559"/>
              <a:ext cx="6533585" cy="2809066"/>
            </a:xfrm>
            <a:prstGeom prst="rect">
              <a:avLst/>
            </a:prstGeom>
            <a:solidFill>
              <a:srgbClr val="648B6C">
                <a:alpha val="1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24535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85323" y="4821980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85323" y="2081042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D3A7C242-88C8-46D3-A361-560B388E456D}"/>
              </a:ext>
            </a:extLst>
          </p:cNvPr>
          <p:cNvGrpSpPr/>
          <p:nvPr/>
        </p:nvGrpSpPr>
        <p:grpSpPr>
          <a:xfrm>
            <a:off x="904688" y="2081042"/>
            <a:ext cx="6462383" cy="2849823"/>
            <a:chOff x="695528" y="1854368"/>
            <a:chExt cx="6485921" cy="2809067"/>
          </a:xfrm>
        </p:grpSpPr>
        <p:pic>
          <p:nvPicPr>
            <p:cNvPr id="4" name="그림 3" descr="텍스트, 다른이(가) 표시된 사진&#10;&#10;자동 생성된 설명">
              <a:extLst>
                <a:ext uri="{FF2B5EF4-FFF2-40B4-BE49-F238E27FC236}">
                  <a16:creationId xmlns:a16="http://schemas.microsoft.com/office/drawing/2014/main" id="{FCBD1A05-CE65-427F-92FD-4BB34CD7A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528" y="1854368"/>
              <a:ext cx="6485921" cy="2809066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196760E-62D4-4B87-A2E2-19AD8E53641C}"/>
                </a:ext>
              </a:extLst>
            </p:cNvPr>
            <p:cNvSpPr/>
            <p:nvPr/>
          </p:nvSpPr>
          <p:spPr>
            <a:xfrm>
              <a:off x="695528" y="1854369"/>
              <a:ext cx="6485921" cy="2809066"/>
            </a:xfrm>
            <a:prstGeom prst="rect">
              <a:avLst/>
            </a:prstGeom>
            <a:solidFill>
              <a:srgbClr val="648B6C">
                <a:alpha val="1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AE0D4D5-7A80-46A6-816B-18F72174531E}"/>
              </a:ext>
            </a:extLst>
          </p:cNvPr>
          <p:cNvSpPr txBox="1"/>
          <p:nvPr/>
        </p:nvSpPr>
        <p:spPr>
          <a:xfrm>
            <a:off x="8268403" y="2169456"/>
            <a:ext cx="2796363" cy="2519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altLang="ko-KR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ImageNet</a:t>
            </a:r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의</a:t>
            </a:r>
            <a:endParaRPr lang="en-US" altLang="ko-KR" sz="2400" b="1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>
              <a:lnSpc>
                <a:spcPts val="3200"/>
              </a:lnSpc>
            </a:pP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수많은 이미지의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>
              <a:lnSpc>
                <a:spcPts val="3200"/>
              </a:lnSpc>
            </a:pP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평균과 표준편차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>
              <a:lnSpc>
                <a:spcPts val="3200"/>
              </a:lnSpc>
            </a:pP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사용하여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>
              <a:lnSpc>
                <a:spcPts val="3200"/>
              </a:lnSpc>
            </a:pP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정규화 후 다시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>
              <a:lnSpc>
                <a:spcPts val="3200"/>
              </a:lnSpc>
            </a:pPr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학습시킨 결과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0609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4768234" y="4615267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4768235" y="1954220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AE0D4D5-7A80-46A6-816B-18F72174531E}"/>
              </a:ext>
            </a:extLst>
          </p:cNvPr>
          <p:cNvSpPr txBox="1"/>
          <p:nvPr/>
        </p:nvSpPr>
        <p:spPr>
          <a:xfrm>
            <a:off x="4451314" y="2284430"/>
            <a:ext cx="2796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Fine tuning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306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8F14BE-9008-44B7-A67C-FD43EB84468B}"/>
              </a:ext>
            </a:extLst>
          </p:cNvPr>
          <p:cNvSpPr txBox="1"/>
          <p:nvPr/>
        </p:nvSpPr>
        <p:spPr>
          <a:xfrm>
            <a:off x="1246909" y="2189878"/>
            <a:ext cx="5113900" cy="24782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solidFill>
                  <a:srgbClr val="555F57"/>
                </a:solidFill>
              </a:rPr>
              <a:t> 모델의 소개</a:t>
            </a:r>
            <a:endParaRPr lang="en-US" altLang="ko-KR" sz="3600" dirty="0">
              <a:solidFill>
                <a:srgbClr val="555F57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solidFill>
                  <a:srgbClr val="555F57"/>
                </a:solidFill>
              </a:rPr>
              <a:t> 모델 제작의 시행착오</a:t>
            </a:r>
            <a:endParaRPr lang="en-US" altLang="ko-KR" sz="3600" dirty="0">
              <a:solidFill>
                <a:srgbClr val="555F57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solidFill>
                  <a:srgbClr val="555F57"/>
                </a:solidFill>
              </a:rPr>
              <a:t> 결과</a:t>
            </a:r>
            <a:endParaRPr lang="en-US" altLang="ko-KR" sz="3600" dirty="0">
              <a:solidFill>
                <a:srgbClr val="555F57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0D8BA-D0B3-45BD-B96F-B62AA06EE7CC}"/>
              </a:ext>
            </a:extLst>
          </p:cNvPr>
          <p:cNvSpPr txBox="1"/>
          <p:nvPr/>
        </p:nvSpPr>
        <p:spPr>
          <a:xfrm>
            <a:off x="1246909" y="111180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_Pro Bold" panose="00000800000000000000" pitchFamily="50" charset="-127"/>
              </a:rPr>
              <a:t>목차</a:t>
            </a:r>
            <a:endParaRPr lang="en-US" altLang="ko-KR" sz="4000" b="1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5202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8ADDCA-DC8E-4332-BAC1-818F97FA13A4}"/>
              </a:ext>
            </a:extLst>
          </p:cNvPr>
          <p:cNvSpPr txBox="1"/>
          <p:nvPr/>
        </p:nvSpPr>
        <p:spPr>
          <a:xfrm>
            <a:off x="455012" y="369332"/>
            <a:ext cx="5041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↓ 단순 영상 채색 모델 </a:t>
            </a:r>
            <a:r>
              <a:rPr lang="en-US" altLang="ko-KR" dirty="0"/>
              <a:t>(</a:t>
            </a:r>
            <a:r>
              <a:rPr lang="ko-KR" altLang="en-US" dirty="0"/>
              <a:t>낮처럼 채색하려 한다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B2C16F-71BE-4F3E-BA6E-5D6BF5521A76}"/>
              </a:ext>
            </a:extLst>
          </p:cNvPr>
          <p:cNvSpPr txBox="1"/>
          <p:nvPr/>
        </p:nvSpPr>
        <p:spPr>
          <a:xfrm>
            <a:off x="455012" y="3429000"/>
            <a:ext cx="6356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↓적외선 영상에 특화된 모델 </a:t>
            </a:r>
            <a:r>
              <a:rPr lang="en-US" altLang="ko-KR" dirty="0"/>
              <a:t>(</a:t>
            </a:r>
            <a:r>
              <a:rPr lang="ko-KR" altLang="en-US" dirty="0"/>
              <a:t>야간에 어울리도록 채색한다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C32F4EC-51BD-4302-AE19-F958C505C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54" y="842648"/>
            <a:ext cx="2386628" cy="23977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B243C5C-B0FE-4DDD-9E03-0CF5AD225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654" y="3986956"/>
            <a:ext cx="2557120" cy="2578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6E8C95A-ABCD-4365-B619-85A329B0E7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6685" y="923878"/>
            <a:ext cx="2386628" cy="23938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82696DC-3F81-4752-9DF1-D594BFEA2A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6685" y="3986956"/>
            <a:ext cx="2462375" cy="24648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0CAB2E65-B96C-4E3B-A1E1-59493A7BBB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7716" y="3984447"/>
            <a:ext cx="2462375" cy="24673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98FD7FC0-DD4A-4250-B0D3-3494C529D4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6720" y="923878"/>
            <a:ext cx="2477349" cy="24673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2183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_pre">
            <a:hlinkClick r:id="" action="ppaction://media"/>
            <a:extLst>
              <a:ext uri="{FF2B5EF4-FFF2-40B4-BE49-F238E27FC236}">
                <a16:creationId xmlns:a16="http://schemas.microsoft.com/office/drawing/2014/main" id="{EE163845-83D5-4CCB-9503-D83C87259D0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04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7752" y="1316926"/>
            <a:ext cx="3544633" cy="3544633"/>
          </a:xfrm>
          <a:prstGeom prst="rect">
            <a:avLst/>
          </a:prstGeom>
        </p:spPr>
      </p:pic>
      <p:pic>
        <p:nvPicPr>
          <p:cNvPr id="4" name="k_2">
            <a:hlinkClick r:id="" action="ppaction://media"/>
            <a:extLst>
              <a:ext uri="{FF2B5EF4-FFF2-40B4-BE49-F238E27FC236}">
                <a16:creationId xmlns:a16="http://schemas.microsoft.com/office/drawing/2014/main" id="{237848CF-213A-4D51-BBFA-DE12A218A4B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304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75641" y="1316925"/>
            <a:ext cx="3544633" cy="35446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621FA8-76F3-4AAB-8BC8-2B3379EF6586}"/>
              </a:ext>
            </a:extLst>
          </p:cNvPr>
          <p:cNvSpPr txBox="1"/>
          <p:nvPr/>
        </p:nvSpPr>
        <p:spPr>
          <a:xfrm>
            <a:off x="3739643" y="5356408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 </a:t>
            </a:r>
            <a:r>
              <a:rPr lang="en-US" altLang="ko-KR" dirty="0"/>
              <a:t>pix2pix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6F4802-2C0F-4338-9682-78C87FFCF632}"/>
              </a:ext>
            </a:extLst>
          </p:cNvPr>
          <p:cNvSpPr txBox="1"/>
          <p:nvPr/>
        </p:nvSpPr>
        <p:spPr>
          <a:xfrm>
            <a:off x="7319232" y="5356408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야간사진에 특화된</a:t>
            </a:r>
            <a:endParaRPr lang="en-US" altLang="ko-KR" dirty="0"/>
          </a:p>
          <a:p>
            <a:pPr algn="ctr"/>
            <a:r>
              <a:rPr lang="ko-KR" altLang="en-US" dirty="0"/>
              <a:t>모델</a:t>
            </a:r>
          </a:p>
        </p:txBody>
      </p:sp>
    </p:spTree>
    <p:extLst>
      <p:ext uri="{BB962C8B-B14F-4D97-AF65-F5344CB8AC3E}">
        <p14:creationId xmlns:p14="http://schemas.microsoft.com/office/powerpoint/2010/main" val="336871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4821396" y="45727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4821397" y="1911689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AE0D4D5-7A80-46A6-816B-18F72174531E}"/>
              </a:ext>
            </a:extLst>
          </p:cNvPr>
          <p:cNvSpPr txBox="1"/>
          <p:nvPr/>
        </p:nvSpPr>
        <p:spPr>
          <a:xfrm>
            <a:off x="4504476" y="2241899"/>
            <a:ext cx="27963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전처리</a:t>
            </a:r>
            <a:endParaRPr lang="en-US" altLang="ko-KR" sz="2400" b="1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후처리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6246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51605" y="2803793"/>
            <a:ext cx="70888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n>
                  <a:solidFill>
                    <a:srgbClr val="648B6C">
                      <a:alpha val="20000"/>
                    </a:srgbClr>
                  </a:solidFill>
                </a:ln>
                <a:solidFill>
                  <a:srgbClr val="648B6C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891579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576278" y="2803793"/>
            <a:ext cx="50394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n>
                  <a:solidFill>
                    <a:srgbClr val="648B6C">
                      <a:alpha val="20000"/>
                    </a:srgbClr>
                  </a:solidFill>
                </a:ln>
                <a:solidFill>
                  <a:srgbClr val="648B6C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45480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4768234" y="4615267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4768235" y="1954220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AE0D4D5-7A80-46A6-816B-18F72174531E}"/>
              </a:ext>
            </a:extLst>
          </p:cNvPr>
          <p:cNvSpPr txBox="1"/>
          <p:nvPr/>
        </p:nvSpPr>
        <p:spPr>
          <a:xfrm>
            <a:off x="4451314" y="2284430"/>
            <a:ext cx="27963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GAN </a:t>
            </a:r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기반의 </a:t>
            </a:r>
            <a:r>
              <a:rPr lang="en-US" altLang="ko-KR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PIX2PIX </a:t>
            </a:r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모델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791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090172"/>
            <a:ext cx="28898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GAN</a:t>
            </a:r>
          </a:p>
          <a:p>
            <a:pPr algn="ctr"/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생산적 적대 신경망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96DA2D1-EE82-4166-A8FD-25DF4AC38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30" y="1795411"/>
            <a:ext cx="6221502" cy="31259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A1F92DE-931E-4EFA-AF52-85B60F44386D}"/>
              </a:ext>
            </a:extLst>
          </p:cNvPr>
          <p:cNvSpPr/>
          <p:nvPr/>
        </p:nvSpPr>
        <p:spPr>
          <a:xfrm>
            <a:off x="1127630" y="1795411"/>
            <a:ext cx="6221502" cy="3125925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19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AABBF9A-8A60-499B-B22F-A7B3A8599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1514685"/>
            <a:ext cx="6705874" cy="39209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090172"/>
            <a:ext cx="28898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pix2pix</a:t>
            </a:r>
          </a:p>
          <a:p>
            <a:pPr algn="ctr"/>
            <a:endParaRPr lang="en-US" altLang="ko-KR" sz="28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en-US" altLang="ko-KR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UNET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FA1F92DE-931E-4EFA-AF52-85B60F44386D}"/>
              </a:ext>
            </a:extLst>
          </p:cNvPr>
          <p:cNvSpPr/>
          <p:nvPr/>
        </p:nvSpPr>
        <p:spPr>
          <a:xfrm>
            <a:off x="828674" y="1514685"/>
            <a:ext cx="6705873" cy="3920964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64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2A5CFF-FF55-4CB3-B4DE-F5B9F3794B8A}"/>
              </a:ext>
            </a:extLst>
          </p:cNvPr>
          <p:cNvSpPr txBox="1"/>
          <p:nvPr/>
        </p:nvSpPr>
        <p:spPr>
          <a:xfrm>
            <a:off x="8174525" y="2090172"/>
            <a:ext cx="28898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WHY?</a:t>
            </a:r>
          </a:p>
          <a:p>
            <a:pPr algn="ctr"/>
            <a:endParaRPr lang="en-US" altLang="ko-KR" sz="2800" b="1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  <a:p>
            <a:pPr algn="ctr"/>
            <a:r>
              <a:rPr lang="en-US" altLang="ko-KR" sz="28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pix2pix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8538183" y="4921336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8538183" y="1856251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C499BBA-B1B2-4BDF-850E-A76AFF71A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28" y="9906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49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60A50154-30E1-42F4-8E96-B1E49E4F3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00" y="1056120"/>
            <a:ext cx="4286250" cy="11620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9B9971A-E51C-418E-B6D9-916BD81E8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214" y="2724945"/>
            <a:ext cx="6201095" cy="140810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45AD02C-6982-43A5-9303-5610BEB28151}"/>
              </a:ext>
            </a:extLst>
          </p:cNvPr>
          <p:cNvSpPr/>
          <p:nvPr/>
        </p:nvSpPr>
        <p:spPr>
          <a:xfrm>
            <a:off x="1030401" y="1056120"/>
            <a:ext cx="4286250" cy="1162050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6E56C70-8F69-4F8F-8D20-7B2831321A78}"/>
              </a:ext>
            </a:extLst>
          </p:cNvPr>
          <p:cNvSpPr/>
          <p:nvPr/>
        </p:nvSpPr>
        <p:spPr>
          <a:xfrm>
            <a:off x="5612213" y="2724944"/>
            <a:ext cx="6201095" cy="1408109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A265A41-F1AE-4136-8102-504ADFEE4C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849" y="3828128"/>
            <a:ext cx="3765177" cy="10304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924AC4-6680-46D7-AB85-A078736397D3}"/>
              </a:ext>
            </a:extLst>
          </p:cNvPr>
          <p:cNvSpPr txBox="1"/>
          <p:nvPr/>
        </p:nvSpPr>
        <p:spPr>
          <a:xfrm flipH="1">
            <a:off x="2290156" y="4673870"/>
            <a:ext cx="166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accent3">
                    <a:lumMod val="75000"/>
                  </a:schemeClr>
                </a:solidFill>
                <a:latin typeface="KoPub돋움체 Bold"/>
              </a:rPr>
              <a:t>coltran</a:t>
            </a:r>
            <a:endParaRPr lang="ko-KR" altLang="en-US" sz="3600" dirty="0">
              <a:solidFill>
                <a:schemeClr val="accent3">
                  <a:lumMod val="75000"/>
                </a:schemeClr>
              </a:solidFill>
              <a:latin typeface="KoPub돋움체 Bold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99AE17D-78FA-4F5E-8EB9-5D6283EB4477}"/>
              </a:ext>
            </a:extLst>
          </p:cNvPr>
          <p:cNvSpPr/>
          <p:nvPr/>
        </p:nvSpPr>
        <p:spPr>
          <a:xfrm>
            <a:off x="1141848" y="3828128"/>
            <a:ext cx="3765177" cy="1030469"/>
          </a:xfrm>
          <a:prstGeom prst="rect">
            <a:avLst/>
          </a:prstGeom>
          <a:solidFill>
            <a:srgbClr val="648B6C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08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B652DC-1732-4B95-B556-D21AFCFE8081}"/>
              </a:ext>
            </a:extLst>
          </p:cNvPr>
          <p:cNvSpPr txBox="1"/>
          <p:nvPr/>
        </p:nvSpPr>
        <p:spPr>
          <a:xfrm>
            <a:off x="2401454" y="2540861"/>
            <a:ext cx="9225602" cy="2363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600" dirty="0">
                <a:solidFill>
                  <a:srgbClr val="555F57"/>
                </a:solidFill>
              </a:rPr>
              <a:t>채색의 속도가 너무 느리다</a:t>
            </a:r>
            <a:r>
              <a:rPr lang="en-US" altLang="ko-KR" sz="3600" dirty="0">
                <a:solidFill>
                  <a:srgbClr val="555F57"/>
                </a:solidFill>
              </a:rPr>
              <a:t>. (</a:t>
            </a:r>
            <a:r>
              <a:rPr lang="ko-KR" altLang="en-US" sz="3600" dirty="0">
                <a:solidFill>
                  <a:srgbClr val="555F57"/>
                </a:solidFill>
              </a:rPr>
              <a:t>실시간성 보장</a:t>
            </a:r>
            <a:r>
              <a:rPr lang="en-US" altLang="ko-KR" sz="3600" dirty="0">
                <a:solidFill>
                  <a:srgbClr val="555F57"/>
                </a:solidFill>
              </a:rPr>
              <a:t>)</a:t>
            </a:r>
          </a:p>
          <a:p>
            <a:pPr>
              <a:lnSpc>
                <a:spcPct val="250000"/>
              </a:lnSpc>
            </a:pPr>
            <a:r>
              <a:rPr lang="ko-KR" altLang="en-US" sz="2800" dirty="0">
                <a:solidFill>
                  <a:schemeClr val="accent6">
                    <a:lumMod val="75000"/>
                  </a:schemeClr>
                </a:solidFill>
              </a:rPr>
              <a:t>정확한 색상보다는</a:t>
            </a:r>
            <a:r>
              <a:rPr lang="en-US" altLang="ko-KR" sz="28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ko-KR" altLang="en-US" sz="2800" dirty="0">
                <a:solidFill>
                  <a:schemeClr val="accent6">
                    <a:lumMod val="75000"/>
                  </a:schemeClr>
                </a:solidFill>
              </a:rPr>
              <a:t>구분의 용이성이 우선</a:t>
            </a:r>
            <a:endParaRPr lang="en-US" altLang="ko-KR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4D67BF-A5F5-4C09-9BF3-51ED4417C906}"/>
              </a:ext>
            </a:extLst>
          </p:cNvPr>
          <p:cNvSpPr txBox="1"/>
          <p:nvPr/>
        </p:nvSpPr>
        <p:spPr>
          <a:xfrm>
            <a:off x="1357746" y="2186918"/>
            <a:ext cx="40911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_Pro Bold" panose="00000800000000000000" pitchFamily="50" charset="-127"/>
              </a:rPr>
              <a:t>모델이 복잡하여</a:t>
            </a:r>
            <a:r>
              <a:rPr lang="en-US" altLang="ko-KR" sz="4000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_Pro Bold" panose="00000800000000000000" pitchFamily="50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2413109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786EB3-7717-48B4-AB01-1B74F973050A}"/>
              </a:ext>
            </a:extLst>
          </p:cNvPr>
          <p:cNvCxnSpPr>
            <a:cxnSpLocks/>
          </p:cNvCxnSpPr>
          <p:nvPr/>
        </p:nvCxnSpPr>
        <p:spPr>
          <a:xfrm>
            <a:off x="4768234" y="4615267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06E4A7-CD0F-40B3-9863-B5F3E019F2AF}"/>
              </a:ext>
            </a:extLst>
          </p:cNvPr>
          <p:cNvCxnSpPr>
            <a:cxnSpLocks/>
          </p:cNvCxnSpPr>
          <p:nvPr/>
        </p:nvCxnSpPr>
        <p:spPr>
          <a:xfrm>
            <a:off x="4768235" y="1954220"/>
            <a:ext cx="2162525" cy="0"/>
          </a:xfrm>
          <a:prstGeom prst="line">
            <a:avLst/>
          </a:prstGeom>
          <a:ln w="28575">
            <a:solidFill>
              <a:srgbClr val="648B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AE0D4D5-7A80-46A6-816B-18F72174531E}"/>
              </a:ext>
            </a:extLst>
          </p:cNvPr>
          <p:cNvSpPr txBox="1"/>
          <p:nvPr/>
        </p:nvSpPr>
        <p:spPr>
          <a:xfrm>
            <a:off x="4451314" y="2284430"/>
            <a:ext cx="2796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rgbClr val="555F57">
                      <a:alpha val="20000"/>
                    </a:srgbClr>
                  </a:solidFill>
                </a:ln>
                <a:solidFill>
                  <a:srgbClr val="555F57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바탕체_Pro Bold" panose="00000800000000000000" pitchFamily="50" charset="-127"/>
              </a:rPr>
              <a:t>데이터셋의 구축</a:t>
            </a:r>
            <a:endParaRPr lang="en-US" altLang="ko-KR" sz="2400" dirty="0">
              <a:ln>
                <a:solidFill>
                  <a:srgbClr val="555F57">
                    <a:alpha val="20000"/>
                  </a:srgbClr>
                </a:solidFill>
              </a:ln>
              <a:solidFill>
                <a:srgbClr val="555F57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PubWorld바탕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521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</Words>
  <Application>Microsoft Office PowerPoint</Application>
  <PresentationFormat>와이드스크린</PresentationFormat>
  <Paragraphs>80</Paragraphs>
  <Slides>24</Slides>
  <Notes>24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KoPub돋움체 Bold</vt:lpstr>
      <vt:lpstr>KoPub돋움체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2021-12-21T04:54:25Z</dcterms:created>
  <dcterms:modified xsi:type="dcterms:W3CDTF">2021-12-21T04:54:31Z</dcterms:modified>
</cp:coreProperties>
</file>

<file path=docProps/thumbnail.jpeg>
</file>